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72" r:id="rId4"/>
    <p:sldId id="278" r:id="rId5"/>
    <p:sldId id="277" r:id="rId6"/>
    <p:sldId id="279" r:id="rId7"/>
    <p:sldId id="28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57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24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80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364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37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03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13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650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2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2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86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2AC6F-5486-409B-A381-AF6BD0C0B78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C5E4-21A3-409C-98AA-A4321E74F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673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Curricularização</a:t>
            </a:r>
            <a:r>
              <a:rPr lang="pt-BR" dirty="0" smtClean="0"/>
              <a:t> da extensão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Compreendendo necessidades, processos e impactos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433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Necessidades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Convém atender à Resolução </a:t>
            </a:r>
            <a:r>
              <a:rPr lang="pt-BR" dirty="0" smtClean="0"/>
              <a:t>CNE/CES nº 7, de 18 de dezembro de 2018, que impôs aos cursos de graduação a exigência de incorporação de atividades </a:t>
            </a:r>
            <a:r>
              <a:rPr lang="pt-BR" dirty="0" err="1" smtClean="0"/>
              <a:t>extensionistas</a:t>
            </a:r>
            <a:r>
              <a:rPr lang="pt-BR" dirty="0" smtClean="0"/>
              <a:t> no percentual mínimo de 10% da carga horaria total do curso.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De modo que recai f</a:t>
            </a:r>
            <a:r>
              <a:rPr lang="pt-BR" dirty="0" smtClean="0"/>
              <a:t>oco </a:t>
            </a:r>
            <a:r>
              <a:rPr lang="pt-BR" dirty="0" smtClean="0"/>
              <a:t>em </a:t>
            </a:r>
            <a:r>
              <a:rPr lang="pt-BR" dirty="0"/>
              <a:t>atividades acadêmicas e </a:t>
            </a:r>
            <a:r>
              <a:rPr lang="pt-BR" dirty="0" smtClean="0"/>
              <a:t>projetos.</a:t>
            </a:r>
          </a:p>
        </p:txBody>
      </p:sp>
    </p:spTree>
    <p:extLst>
      <p:ext uri="{BB962C8B-B14F-4D97-AF65-F5344CB8AC3E}">
        <p14:creationId xmlns:p14="http://schemas.microsoft.com/office/powerpoint/2010/main" val="292889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753421"/>
              </p:ext>
            </p:extLst>
          </p:nvPr>
        </p:nvGraphicFramePr>
        <p:xfrm>
          <a:off x="300008" y="235974"/>
          <a:ext cx="11095873" cy="4771174"/>
        </p:xfrm>
        <a:graphic>
          <a:graphicData uri="http://schemas.openxmlformats.org/drawingml/2006/table">
            <a:tbl>
              <a:tblPr firstRow="1" firstCol="1" bandRow="1"/>
              <a:tblGrid>
                <a:gridCol w="7354405"/>
                <a:gridCol w="1557673"/>
                <a:gridCol w="2183795"/>
              </a:tblGrid>
              <a:tr h="560999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Curso de Graduação em Administração Pública (Modalidade: Presencial – Grau Acadêmico: Bacharelado)* </a:t>
                      </a:r>
                    </a:p>
                  </a:txBody>
                  <a:tcPr marL="63431" marR="28779" marT="74590" marB="4111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 </a:t>
                      </a:r>
                    </a:p>
                  </a:txBody>
                  <a:tcPr marL="63431" marR="28779" marT="74590" marB="4111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700">
                <a:tc>
                  <a:txBody>
                    <a:bodyPr/>
                    <a:lstStyle/>
                    <a:p>
                      <a:pPr marL="0" marR="3937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Atividade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254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Créditos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873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Carga Horária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99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Disciplinas Obrigatórias: conteúdos de formação básica (15)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60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900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99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Disciplinas Obrigatórias: conteúdos de formação </a:t>
                      </a: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profissional</a:t>
                      </a:r>
                      <a:r>
                        <a:rPr lang="pt-BR" dirty="0"/>
                        <a:t> (20)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80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1.200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1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Disciplinas Optativas (4)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16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240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1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Atividades Acadêmicas Complementares (</a:t>
                      </a:r>
                      <a:r>
                        <a:rPr lang="pt-BR" dirty="0" err="1"/>
                        <a:t>AACs</a:t>
                      </a:r>
                      <a:r>
                        <a:rPr lang="pt-BR" dirty="0"/>
                        <a:t>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-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 smtClean="0"/>
                        <a:t>270</a:t>
                      </a:r>
                      <a:endParaRPr lang="pt-BR" dirty="0"/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99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Atividade Acadêmica: Trabalho de Conclusão de Curso I e II (2)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-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120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05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/>
                        <a:t>Atividade Acadêmica: Estágio Curricular Supervisionado Obrigatório (ECSO)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- </a:t>
                      </a:r>
                    </a:p>
                  </a:txBody>
                  <a:tcPr marL="63431" marR="28779" marT="74590" marB="411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dirty="0" smtClean="0"/>
                        <a:t>330</a:t>
                      </a:r>
                      <a:endParaRPr lang="pt-BR" dirty="0"/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1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Total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/>
                        <a:t>156 </a:t>
                      </a: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FF0000"/>
                          </a:solidFill>
                        </a:rPr>
                        <a:t>3.060</a:t>
                      </a:r>
                      <a:endParaRPr lang="pt-BR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63431" marR="28779" marT="74590" marB="411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Seta para a direita 11"/>
          <p:cNvSpPr/>
          <p:nvPr/>
        </p:nvSpPr>
        <p:spPr>
          <a:xfrm>
            <a:off x="818865" y="5745707"/>
            <a:ext cx="7206018" cy="764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err="1" smtClean="0"/>
              <a:t>Curricularização</a:t>
            </a:r>
            <a:r>
              <a:rPr lang="pt-BR" sz="2400" b="1" dirty="0" smtClean="0"/>
              <a:t> da Extensão deve ter como base</a:t>
            </a:r>
            <a:endParaRPr lang="pt-BR" sz="2400" b="1" dirty="0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9430603" y="5800298"/>
            <a:ext cx="1651380" cy="6550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/>
              <a:t>306 horas</a:t>
            </a:r>
            <a:endParaRPr lang="pt-BR" sz="2400" b="1" dirty="0"/>
          </a:p>
        </p:txBody>
      </p:sp>
      <p:sp>
        <p:nvSpPr>
          <p:cNvPr id="14" name="Seta para baixo 13"/>
          <p:cNvSpPr/>
          <p:nvPr/>
        </p:nvSpPr>
        <p:spPr>
          <a:xfrm>
            <a:off x="10082284" y="5137591"/>
            <a:ext cx="348017" cy="532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86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IMPORTANTE!!!!!!!!!!!!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ctr"/>
            <a:r>
              <a:rPr lang="pt-BR" dirty="0" smtClean="0"/>
              <a:t>Não confundir </a:t>
            </a:r>
            <a:r>
              <a:rPr lang="pt-BR" dirty="0"/>
              <a:t>Atividades Acadêmicas </a:t>
            </a:r>
            <a:r>
              <a:rPr lang="pt-BR" dirty="0" smtClean="0"/>
              <a:t>Complementares (</a:t>
            </a:r>
            <a:r>
              <a:rPr lang="pt-BR" dirty="0" err="1"/>
              <a:t>AACs</a:t>
            </a:r>
            <a:r>
              <a:rPr lang="pt-BR" dirty="0"/>
              <a:t>) </a:t>
            </a:r>
            <a:r>
              <a:rPr lang="pt-BR" dirty="0" smtClean="0"/>
              <a:t>com Atividades Acadêmicas </a:t>
            </a:r>
            <a:r>
              <a:rPr lang="pt-BR" dirty="0" err="1" smtClean="0"/>
              <a:t>Extensionistas</a:t>
            </a:r>
            <a:r>
              <a:rPr lang="pt-BR" dirty="0" smtClean="0"/>
              <a:t> (</a:t>
            </a:r>
            <a:r>
              <a:rPr lang="pt-BR" dirty="0" err="1" smtClean="0"/>
              <a:t>AAEs</a:t>
            </a:r>
            <a:r>
              <a:rPr lang="pt-BR" dirty="0" smtClean="0"/>
              <a:t>):</a:t>
            </a:r>
          </a:p>
          <a:p>
            <a:pPr marL="971550" lvl="1" indent="-514350" algn="just" fontAlgn="ctr">
              <a:buFont typeface="+mj-lt"/>
              <a:buAutoNum type="arabicPeriod"/>
            </a:pPr>
            <a:r>
              <a:rPr lang="pt-BR" dirty="0" smtClean="0"/>
              <a:t>O discente deverá cumprir 270 horas de </a:t>
            </a:r>
            <a:r>
              <a:rPr lang="pt-BR" dirty="0" err="1" smtClean="0"/>
              <a:t>AACs</a:t>
            </a:r>
            <a:r>
              <a:rPr lang="pt-BR" dirty="0" smtClean="0"/>
              <a:t> a serem desenvolvidas em </a:t>
            </a:r>
            <a:r>
              <a:rPr lang="pt-BR" b="1" dirty="0" smtClean="0"/>
              <a:t>ensino, pesquisa, extensão e gestão </a:t>
            </a:r>
            <a:r>
              <a:rPr lang="pt-BR" dirty="0" smtClean="0"/>
              <a:t>universitária, </a:t>
            </a:r>
            <a:r>
              <a:rPr lang="pt-BR" u="sng" dirty="0" smtClean="0"/>
              <a:t>de acordo com o regulamento do Curso de Graduação em Administração Pública</a:t>
            </a:r>
            <a:r>
              <a:rPr lang="pt-BR" dirty="0" smtClean="0"/>
              <a:t>;</a:t>
            </a:r>
          </a:p>
          <a:p>
            <a:pPr marL="971550" lvl="1" indent="-514350" algn="just" fontAlgn="ctr">
              <a:buFont typeface="+mj-lt"/>
              <a:buAutoNum type="arabicPeriod"/>
            </a:pPr>
            <a:r>
              <a:rPr lang="pt-BR" dirty="0" smtClean="0"/>
              <a:t>O discente deverá cumprir 306 horas em </a:t>
            </a:r>
            <a:r>
              <a:rPr lang="pt-BR" dirty="0" err="1" smtClean="0"/>
              <a:t>AAEs</a:t>
            </a:r>
            <a:r>
              <a:rPr lang="pt-BR" dirty="0" smtClean="0"/>
              <a:t> exclusivamente em extensão;</a:t>
            </a:r>
          </a:p>
          <a:p>
            <a:pPr marL="971550" lvl="1" indent="-514350" algn="just" fontAlgn="ctr">
              <a:buFont typeface="+mj-lt"/>
              <a:buAutoNum type="arabicPeriod"/>
            </a:pPr>
            <a:r>
              <a:rPr lang="pt-BR" dirty="0" smtClean="0"/>
              <a:t>Se o discente realizar alguma atividade de extensão, poderá aloca-la em AAC ou AAE, via solicitação por SIGAA;</a:t>
            </a:r>
          </a:p>
        </p:txBody>
      </p:sp>
    </p:spTree>
    <p:extLst>
      <p:ext uri="{BB962C8B-B14F-4D97-AF65-F5344CB8AC3E}">
        <p14:creationId xmlns:p14="http://schemas.microsoft.com/office/powerpoint/2010/main" val="2932760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60408"/>
            <a:ext cx="11873552" cy="672105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/>
              <a:t>Alunos deverão compor </a:t>
            </a:r>
            <a:r>
              <a:rPr lang="pt-BR" sz="2400" b="1" u="sng" dirty="0" smtClean="0"/>
              <a:t>306 horas </a:t>
            </a:r>
            <a:r>
              <a:rPr lang="pt-BR" sz="2400" b="1" dirty="0" smtClean="0"/>
              <a:t>dividas </a:t>
            </a:r>
            <a:r>
              <a:rPr lang="pt-BR" sz="2400" b="1" u="sng" dirty="0" smtClean="0"/>
              <a:t>por livre escolha</a:t>
            </a:r>
            <a:r>
              <a:rPr lang="pt-BR" sz="2400" b="1" dirty="0" smtClean="0"/>
              <a:t>, de acordo com as seguintes opções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6478" y="832512"/>
            <a:ext cx="11873552" cy="5909481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Aproveitamento de até 100h das 270h desenvolvidas em Atividades Acadêmicas Complementares;</a:t>
            </a:r>
          </a:p>
          <a:p>
            <a:pPr lvl="2" algn="just"/>
            <a:r>
              <a:rPr lang="pt-BR" sz="1800" dirty="0" smtClean="0"/>
              <a:t>Apenas atividades de extensão delimitadas no regulamento de AAC do curso poderão ser aproveitadas;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100</a:t>
            </a:r>
            <a:r>
              <a:rPr lang="pt-BR" dirty="0" smtClean="0"/>
              <a:t>h </a:t>
            </a:r>
            <a:r>
              <a:rPr lang="pt-BR" dirty="0" smtClean="0"/>
              <a:t>em </a:t>
            </a:r>
            <a:r>
              <a:rPr lang="pt-BR" dirty="0" smtClean="0"/>
              <a:t>AA456 Produto </a:t>
            </a:r>
            <a:r>
              <a:rPr lang="pt-BR" dirty="0" smtClean="0"/>
              <a:t>Tecnológico I;</a:t>
            </a:r>
          </a:p>
          <a:p>
            <a:pPr lvl="2" algn="just"/>
            <a:r>
              <a:rPr lang="pt-BR" sz="1800" dirty="0" smtClean="0"/>
              <a:t>Atividades pedagógicas </a:t>
            </a:r>
            <a:r>
              <a:rPr lang="pt-BR" sz="1800" dirty="0" smtClean="0"/>
              <a:t>e relatório final desenvolvidos no âmbito do Estágio Curricular não obrigatório;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100h</a:t>
            </a:r>
            <a:r>
              <a:rPr lang="pt-BR" dirty="0" smtClean="0"/>
              <a:t> </a:t>
            </a:r>
            <a:r>
              <a:rPr lang="pt-BR" dirty="0" smtClean="0"/>
              <a:t>em </a:t>
            </a:r>
            <a:r>
              <a:rPr lang="pt-BR" dirty="0" smtClean="0"/>
              <a:t>AA458 Produto </a:t>
            </a:r>
            <a:r>
              <a:rPr lang="pt-BR" dirty="0" smtClean="0"/>
              <a:t>Tecnológico II</a:t>
            </a:r>
          </a:p>
          <a:p>
            <a:pPr lvl="2" algn="just"/>
            <a:r>
              <a:rPr lang="pt-BR" sz="1800" dirty="0" smtClean="0"/>
              <a:t>Atividades desenvolvidas ao longo do Trabalho de Conclusão de Curso;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60h em </a:t>
            </a:r>
            <a:r>
              <a:rPr lang="pt-BR" dirty="0" smtClean="0"/>
              <a:t>AA459 Extensão </a:t>
            </a:r>
            <a:r>
              <a:rPr lang="pt-BR" dirty="0" smtClean="0"/>
              <a:t>no Campo de Públicas;</a:t>
            </a:r>
          </a:p>
          <a:p>
            <a:pPr lvl="2" algn="just"/>
            <a:r>
              <a:rPr lang="pt-BR" sz="1800" dirty="0" smtClean="0"/>
              <a:t>Projetos específicos  de curta duração desenvolvidos por docente atribuído no departamento;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100h em </a:t>
            </a:r>
            <a:r>
              <a:rPr lang="pt-BR" dirty="0" smtClean="0"/>
              <a:t>AA457 Projetos </a:t>
            </a:r>
            <a:r>
              <a:rPr lang="pt-BR" dirty="0" smtClean="0"/>
              <a:t>interdisciplinares Redes em Administração Pública</a:t>
            </a:r>
          </a:p>
          <a:p>
            <a:pPr lvl="2" algn="just"/>
            <a:r>
              <a:rPr lang="pt-BR" sz="1600" dirty="0" smtClean="0"/>
              <a:t>Projetos de 1 </a:t>
            </a:r>
            <a:r>
              <a:rPr lang="pt-BR" sz="1600" dirty="0" smtClean="0"/>
              <a:t>semestre </a:t>
            </a:r>
            <a:r>
              <a:rPr lang="pt-BR" sz="1600" dirty="0" smtClean="0"/>
              <a:t>desenvolvidos por atribuição do </a:t>
            </a:r>
            <a:r>
              <a:rPr lang="pt-BR" sz="1600" dirty="0" smtClean="0"/>
              <a:t>Departamento ou não;</a:t>
            </a:r>
            <a:endParaRPr lang="pt-BR" sz="16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60h </a:t>
            </a:r>
            <a:r>
              <a:rPr lang="pt-BR" dirty="0" smtClean="0"/>
              <a:t>AA455 Diálogos </a:t>
            </a:r>
            <a:r>
              <a:rPr lang="pt-BR" dirty="0" smtClean="0"/>
              <a:t>na Administração Pública</a:t>
            </a:r>
            <a:endParaRPr lang="pt-BR" dirty="0"/>
          </a:p>
          <a:p>
            <a:pPr lvl="2" algn="just"/>
            <a:r>
              <a:rPr lang="pt-BR" sz="1600" dirty="0" smtClean="0"/>
              <a:t>Realizada junto </a:t>
            </a:r>
            <a:r>
              <a:rPr lang="pt-BR" sz="1600" dirty="0"/>
              <a:t>com </a:t>
            </a:r>
            <a:r>
              <a:rPr lang="pt-BR" sz="1600" dirty="0" smtClean="0"/>
              <a:t>disciplina do curso;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56125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0125"/>
            <a:ext cx="10515600" cy="59021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 smtClean="0"/>
              <a:t>Como proceder? – No caso de docentes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716" y="887104"/>
            <a:ext cx="11791666" cy="5841242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O docente deverá situar o que pretende desenvolver para escolher UMA AA a ser desenvolvida no semestre:</a:t>
            </a:r>
          </a:p>
          <a:p>
            <a:pPr lvl="2" algn="just"/>
            <a:r>
              <a:rPr lang="pt-BR" dirty="0" smtClean="0"/>
              <a:t>AA455 DIÁLOGOS </a:t>
            </a:r>
            <a:r>
              <a:rPr lang="pt-BR" dirty="0"/>
              <a:t>NA ADMINISTRAÇÃO </a:t>
            </a:r>
            <a:r>
              <a:rPr lang="pt-BR" dirty="0" smtClean="0"/>
              <a:t>PÚBLICA</a:t>
            </a:r>
          </a:p>
          <a:p>
            <a:pPr lvl="3" algn="just"/>
            <a:r>
              <a:rPr lang="pt-BR" dirty="0" smtClean="0"/>
              <a:t>Atividades a serem desenvolvidas entre um a três meses ou ao longo de uma disciplina;</a:t>
            </a:r>
          </a:p>
          <a:p>
            <a:pPr lvl="2" algn="just"/>
            <a:r>
              <a:rPr lang="pt-BR" dirty="0" smtClean="0"/>
              <a:t>AA459 EXTENSÃO </a:t>
            </a:r>
            <a:r>
              <a:rPr lang="pt-BR" dirty="0"/>
              <a:t>DO CAMPO DE </a:t>
            </a:r>
            <a:r>
              <a:rPr lang="pt-BR" dirty="0" smtClean="0"/>
              <a:t>PÚBLICAS</a:t>
            </a:r>
          </a:p>
          <a:p>
            <a:pPr lvl="3" algn="just"/>
            <a:r>
              <a:rPr lang="pt-BR" dirty="0"/>
              <a:t>Atividades a serem desenvolvidas entre um a três meses ou ao longo de uma </a:t>
            </a:r>
            <a:r>
              <a:rPr lang="pt-BR" dirty="0" smtClean="0"/>
              <a:t>disciplina ou não;</a:t>
            </a:r>
            <a:endParaRPr lang="pt-BR" dirty="0"/>
          </a:p>
          <a:p>
            <a:pPr lvl="2" algn="just"/>
            <a:r>
              <a:rPr lang="pt-BR" dirty="0" smtClean="0"/>
              <a:t>AA457 PROJETOS </a:t>
            </a:r>
            <a:r>
              <a:rPr lang="pt-BR" dirty="0"/>
              <a:t>INTERDISCIPLINARES REDES DE </a:t>
            </a:r>
            <a:r>
              <a:rPr lang="pt-BR" dirty="0" smtClean="0"/>
              <a:t>ADMINISTRAÇÃO PÚBLICA</a:t>
            </a:r>
          </a:p>
          <a:p>
            <a:pPr lvl="3" algn="just"/>
            <a:r>
              <a:rPr lang="pt-BR" dirty="0"/>
              <a:t>Atividades a serem desenvolvidas </a:t>
            </a:r>
            <a:r>
              <a:rPr lang="pt-BR" dirty="0" smtClean="0"/>
              <a:t>ao </a:t>
            </a:r>
            <a:r>
              <a:rPr lang="pt-BR" dirty="0"/>
              <a:t>longo de </a:t>
            </a:r>
            <a:r>
              <a:rPr lang="pt-BR" dirty="0" smtClean="0"/>
              <a:t>um semestre, podendo ou não estar vinculado à disciplina;</a:t>
            </a:r>
            <a:endParaRPr lang="pt-BR" dirty="0"/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O Docente </a:t>
            </a:r>
            <a:r>
              <a:rPr lang="pt-BR" dirty="0"/>
              <a:t>deverá informar à Coordenação que pretende desenvolver atividades </a:t>
            </a:r>
            <a:r>
              <a:rPr lang="pt-BR" dirty="0" smtClean="0"/>
              <a:t>no código </a:t>
            </a:r>
            <a:r>
              <a:rPr lang="pt-BR" dirty="0"/>
              <a:t>de </a:t>
            </a:r>
            <a:r>
              <a:rPr lang="pt-BR" dirty="0" smtClean="0"/>
              <a:t>AA, com determinado tema e objetivos;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A Coordenação do curso informa aos discentes que a AA será ofertada no semestre;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Os discentes deverão </a:t>
            </a:r>
            <a:r>
              <a:rPr lang="pt-BR" dirty="0"/>
              <a:t>solicitar matrícula na </a:t>
            </a:r>
            <a:r>
              <a:rPr lang="pt-BR" dirty="0" smtClean="0"/>
              <a:t>referida AA </a:t>
            </a:r>
            <a:r>
              <a:rPr lang="pt-BR" dirty="0"/>
              <a:t>à </a:t>
            </a:r>
            <a:r>
              <a:rPr lang="pt-BR" dirty="0" smtClean="0"/>
              <a:t>coordenação;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Após </a:t>
            </a:r>
            <a:r>
              <a:rPr lang="pt-BR" dirty="0"/>
              <a:t>realizada as atividades, o docente informa lista de discentes aprovados e não aprovados à coordenação</a:t>
            </a:r>
            <a:r>
              <a:rPr lang="pt-BR" dirty="0" smtClean="0"/>
              <a:t>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IMPORTANTE: o período de matrícula nas </a:t>
            </a:r>
            <a:r>
              <a:rPr lang="pt-BR" dirty="0" err="1" smtClean="0"/>
              <a:t>AAs</a:t>
            </a:r>
            <a:r>
              <a:rPr lang="pt-BR" dirty="0" smtClean="0"/>
              <a:t> é regido por calendário acadêmico!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8783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0125"/>
            <a:ext cx="10515600" cy="59021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 smtClean="0"/>
              <a:t>Como proceder? – No caso de discentes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716" y="887104"/>
            <a:ext cx="11791666" cy="5841242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O discente deverá situar o que pretende desenvolver para escolher UMA AA a ser desenvolvida no semestre:</a:t>
            </a:r>
          </a:p>
          <a:p>
            <a:pPr lvl="2" algn="just"/>
            <a:r>
              <a:rPr lang="pt-BR" dirty="0"/>
              <a:t>AA456	</a:t>
            </a:r>
            <a:r>
              <a:rPr lang="pt-BR" dirty="0" smtClean="0"/>
              <a:t> PRODUTO </a:t>
            </a:r>
            <a:r>
              <a:rPr lang="pt-BR" dirty="0"/>
              <a:t>TECNOLÓGICO </a:t>
            </a:r>
            <a:r>
              <a:rPr lang="pt-BR" dirty="0" smtClean="0"/>
              <a:t>I</a:t>
            </a:r>
          </a:p>
          <a:p>
            <a:pPr lvl="3" algn="just"/>
            <a:r>
              <a:rPr lang="pt-BR" dirty="0" smtClean="0"/>
              <a:t>Quando pretende desenvolver no Estágio Curricular Não Obrigatório (ou seja, aquele </a:t>
            </a:r>
            <a:r>
              <a:rPr lang="pt-BR" dirty="0"/>
              <a:t>não vinculado à </a:t>
            </a:r>
            <a:r>
              <a:rPr lang="pt-BR" dirty="0" smtClean="0"/>
              <a:t>AA454 ESTÁGIO </a:t>
            </a:r>
            <a:r>
              <a:rPr lang="pt-BR" dirty="0"/>
              <a:t>CURRICULAR SUPERVISIONADO </a:t>
            </a:r>
            <a:r>
              <a:rPr lang="pt-BR" dirty="0" smtClean="0"/>
              <a:t>OBRIGATÓRIO) alguma atividade de caráter </a:t>
            </a:r>
            <a:r>
              <a:rPr lang="pt-BR" dirty="0" err="1" smtClean="0"/>
              <a:t>extensionistas</a:t>
            </a:r>
            <a:r>
              <a:rPr lang="pt-BR" dirty="0" smtClean="0"/>
              <a:t> ou desenvolver produtos tecnológicos voltados à extensão e tema associado ao estágio;</a:t>
            </a:r>
          </a:p>
          <a:p>
            <a:pPr lvl="2" algn="just"/>
            <a:r>
              <a:rPr lang="pt-BR" dirty="0"/>
              <a:t>AA458	</a:t>
            </a:r>
            <a:r>
              <a:rPr lang="pt-BR" dirty="0" smtClean="0"/>
              <a:t> PRODUTO </a:t>
            </a:r>
            <a:r>
              <a:rPr lang="pt-BR" dirty="0"/>
              <a:t>TECNOLÓGICO </a:t>
            </a:r>
            <a:r>
              <a:rPr lang="pt-BR" dirty="0" smtClean="0"/>
              <a:t>II</a:t>
            </a:r>
          </a:p>
          <a:p>
            <a:pPr lvl="3" algn="just"/>
            <a:r>
              <a:rPr lang="pt-BR" dirty="0" smtClean="0"/>
              <a:t>Atividades </a:t>
            </a:r>
            <a:r>
              <a:rPr lang="pt-BR" dirty="0"/>
              <a:t>a serem desenvolvidas </a:t>
            </a:r>
            <a:r>
              <a:rPr lang="pt-BR" dirty="0" smtClean="0"/>
              <a:t>junto à AA453 TRABALHO </a:t>
            </a:r>
            <a:r>
              <a:rPr lang="pt-BR" dirty="0"/>
              <a:t>DE CONCLUSÃO DE CURSO </a:t>
            </a:r>
            <a:r>
              <a:rPr lang="pt-BR" dirty="0" smtClean="0"/>
              <a:t>II, em que o TCC é objeto de extensão com cursos, palestras, vídeos, </a:t>
            </a:r>
            <a:r>
              <a:rPr lang="pt-BR" dirty="0" err="1" smtClean="0"/>
              <a:t>podcasts</a:t>
            </a:r>
            <a:r>
              <a:rPr lang="pt-BR" dirty="0" smtClean="0"/>
              <a:t> </a:t>
            </a:r>
            <a:r>
              <a:rPr lang="pt-BR" dirty="0" err="1" smtClean="0"/>
              <a:t>etc</a:t>
            </a:r>
            <a:r>
              <a:rPr lang="pt-BR" dirty="0" smtClean="0"/>
              <a:t>);</a:t>
            </a:r>
          </a:p>
          <a:p>
            <a:pPr lvl="3" algn="just"/>
            <a:r>
              <a:rPr lang="pt-BR" dirty="0" smtClean="0"/>
              <a:t>O produto tecnológico será produzido a partir do TCC aprovado pela banca em apresentação pública;</a:t>
            </a:r>
            <a:endParaRPr lang="pt-BR" dirty="0"/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O Docente </a:t>
            </a:r>
            <a:r>
              <a:rPr lang="pt-BR" dirty="0"/>
              <a:t>deverá </a:t>
            </a:r>
            <a:r>
              <a:rPr lang="pt-BR" dirty="0" smtClean="0"/>
              <a:t>escolher um orientador e comunicar qual AA pretende desenvolver;</a:t>
            </a:r>
          </a:p>
          <a:p>
            <a:pPr lvl="2" algn="just"/>
            <a:r>
              <a:rPr lang="pt-BR" dirty="0" smtClean="0"/>
              <a:t>Se AA456, deverá buscar o orientador à época em que realizou o estágio em AA454;</a:t>
            </a:r>
          </a:p>
          <a:p>
            <a:pPr lvl="2" algn="just"/>
            <a:r>
              <a:rPr lang="pt-BR" dirty="0" smtClean="0"/>
              <a:t>Se AA458, deverá buscar o orientador do TCC II na AA453;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Tendo aceite na orientação </a:t>
            </a:r>
            <a:r>
              <a:rPr lang="pt-BR" dirty="0" err="1" smtClean="0"/>
              <a:t>extensionista</a:t>
            </a:r>
            <a:r>
              <a:rPr lang="pt-BR" dirty="0" smtClean="0"/>
              <a:t>, as atividades iniciam;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Ocorre a apresentação pública do produto tecnológico (AA456 ou AA458);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 smtClean="0"/>
              <a:t>Após </a:t>
            </a:r>
            <a:r>
              <a:rPr lang="pt-BR" dirty="0"/>
              <a:t>realizada as atividades, o docente informa lista de discentes aprovados </a:t>
            </a:r>
            <a:r>
              <a:rPr lang="pt-BR" dirty="0" smtClean="0"/>
              <a:t>na AA456 ou AA458.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pt-BR" dirty="0"/>
              <a:t>IMPORTANTE: o período de matrícula nas </a:t>
            </a:r>
            <a:r>
              <a:rPr lang="pt-BR" dirty="0" err="1"/>
              <a:t>AAs</a:t>
            </a:r>
            <a:r>
              <a:rPr lang="pt-BR" dirty="0"/>
              <a:t> é regido por calendário acadêmico</a:t>
            </a:r>
            <a:r>
              <a:rPr lang="pt-BR" dirty="0" smtClean="0"/>
              <a:t>!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4782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583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Curricularização da extensão</vt:lpstr>
      <vt:lpstr>Necessidades</vt:lpstr>
      <vt:lpstr>Apresentação do PowerPoint</vt:lpstr>
      <vt:lpstr>IMPORTANTE!!!!!!!!!!!!</vt:lpstr>
      <vt:lpstr>Alunos deverão compor 306 horas dividas por livre escolha, de acordo com as seguintes opções</vt:lpstr>
      <vt:lpstr>Como proceder? – No caso de docentes</vt:lpstr>
      <vt:lpstr>Como proceder? – No caso de discentes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Resumo das mudanças propostas no PPC</dc:title>
  <dc:creator>Vinícius Ferreira Baptista</dc:creator>
  <cp:lastModifiedBy>Vinicius Ferreira</cp:lastModifiedBy>
  <cp:revision>29</cp:revision>
  <dcterms:created xsi:type="dcterms:W3CDTF">2021-11-01T00:32:25Z</dcterms:created>
  <dcterms:modified xsi:type="dcterms:W3CDTF">2026-03-26T20:19:55Z</dcterms:modified>
</cp:coreProperties>
</file>